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5" r:id="rId3"/>
    <p:sldId id="257" r:id="rId4"/>
    <p:sldId id="276" r:id="rId5"/>
    <p:sldId id="277" r:id="rId6"/>
    <p:sldId id="278" r:id="rId7"/>
    <p:sldId id="279" r:id="rId8"/>
    <p:sldId id="283" r:id="rId9"/>
    <p:sldId id="285" r:id="rId10"/>
    <p:sldId id="284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99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2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EB7C1-27E7-41B0-9D65-5524546E41A4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BDDC6-7EEA-4072-8688-D34DF7351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428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8BDDC6-7EEA-4072-8688-D34DF735186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610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8BDDC6-7EEA-4072-8688-D34DF735186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219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E1394A-804C-4807-A20D-262B6D51D24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C7C02C-C6F4-4B4C-A26F-98708032676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B0DA71-39A0-4B57-94AF-B66D3F77347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CC6BC2-577E-45DC-8FFD-40FA3CC6646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38A32-8EE6-49B1-A9F2-6D7D4F0903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AF7241-561C-409B-BA5B-C045AD406C0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761294-198F-476C-A17D-6277177AEE2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DF2CEE-5016-423D-BEC6-03839D5A256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F6CB0-7B5D-4224-8ADC-580512BAE69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3A3B06-060C-45A6-BB3F-E07D34A8DC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A2AB47-EDF6-452A-B299-B22F5F88D59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alphaModFix amt="52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D1F3DDA-9CE4-499C-9FFA-A938BF788BB1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zoom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22468" y="94128"/>
            <a:ext cx="9188936" cy="41140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663300"/>
                </a:solidFill>
              </a:rPr>
              <a:t>Министерство культуры и туризма Новгородской области</a:t>
            </a:r>
          </a:p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663300"/>
                </a:solidFill>
              </a:rPr>
              <a:t>ГБПОУ «Новгородский областной колледж искусств им. С.В. Рахманинова»</a:t>
            </a:r>
          </a:p>
          <a:p>
            <a:pPr>
              <a:lnSpc>
                <a:spcPct val="80000"/>
              </a:lnSpc>
            </a:pPr>
            <a:endParaRPr lang="ru-RU" sz="1400" b="1" dirty="0">
              <a:solidFill>
                <a:srgbClr val="663300"/>
              </a:solidFill>
            </a:endParaRPr>
          </a:p>
          <a:p>
            <a:pPr>
              <a:lnSpc>
                <a:spcPct val="80000"/>
              </a:lnSpc>
              <a:spcBef>
                <a:spcPts val="0"/>
              </a:spcBef>
            </a:pPr>
            <a:endParaRPr lang="ru-RU" sz="1100" b="1" dirty="0">
              <a:solidFill>
                <a:srgbClr val="663300"/>
              </a:solidFill>
            </a:endParaRP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663300"/>
                </a:solidFill>
              </a:rPr>
              <a:t>Контурная резьба по дереву</a:t>
            </a:r>
          </a:p>
        </p:txBody>
      </p:sp>
      <p:pic>
        <p:nvPicPr>
          <p:cNvPr id="2" name="Рисунок 1" descr="фото из интернета">
            <a:extLst>
              <a:ext uri="{FF2B5EF4-FFF2-40B4-BE49-F238E27FC236}">
                <a16:creationId xmlns:a16="http://schemas.microsoft.com/office/drawing/2014/main" id="{A7FF5DE5-1ABB-5CF2-7738-5E447FF156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818" y="2641491"/>
            <a:ext cx="3320259" cy="4106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Дощечка — образец, детская студия «Татьянка»">
            <a:extLst>
              <a:ext uri="{FF2B5EF4-FFF2-40B4-BE49-F238E27FC236}">
                <a16:creationId xmlns:a16="http://schemas.microsoft.com/office/drawing/2014/main" id="{F6E1FEDC-EE9B-0EAF-7FC5-EA29A7DB3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04" y="2611162"/>
            <a:ext cx="3166532" cy="4222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Изображение выглядит как дизайн, графическая вставка, Графи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65CBD81-7A10-DFA4-E083-E9E9615FF0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828" y="3456248"/>
            <a:ext cx="2658464" cy="2531870"/>
          </a:xfrm>
          <a:prstGeom prst="rect">
            <a:avLst/>
          </a:prstGeom>
        </p:spPr>
      </p:pic>
      <p:sp>
        <p:nvSpPr>
          <p:cNvPr id="4" name="Объект 2">
            <a:extLst>
              <a:ext uri="{FF2B5EF4-FFF2-40B4-BE49-F238E27FC236}">
                <a16:creationId xmlns:a16="http://schemas.microsoft.com/office/drawing/2014/main" id="{19B95F68-ABBA-6D0F-CA34-CCE129E61B5F}"/>
              </a:ext>
            </a:extLst>
          </p:cNvPr>
          <p:cNvSpPr txBox="1">
            <a:spLocks/>
          </p:cNvSpPr>
          <p:nvPr/>
        </p:nvSpPr>
        <p:spPr bwMode="auto">
          <a:xfrm>
            <a:off x="302857" y="1684907"/>
            <a:ext cx="8856984" cy="92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400" dirty="0"/>
              <a:t>Цикл мастер-классов художественной резьбы по дереву</a:t>
            </a:r>
            <a:r>
              <a:rPr lang="ru-RU" sz="1400" b="1" cap="all" dirty="0"/>
              <a:t> </a:t>
            </a:r>
            <a:r>
              <a:rPr lang="ru-RU" sz="1400" dirty="0"/>
              <a:t>по реализации инклюзивного проекта </a:t>
            </a:r>
            <a:r>
              <a:rPr lang="ru-RU" sz="1400" b="1" cap="all" dirty="0"/>
              <a:t>«</a:t>
            </a:r>
            <a:r>
              <a:rPr lang="ru-RU" sz="1400" b="1" dirty="0"/>
              <a:t>Новгородские традиции резного дерева: дело молодых</a:t>
            </a:r>
            <a:r>
              <a:rPr lang="ru-RU" sz="1400" b="1" cap="all" dirty="0"/>
              <a:t>». </a:t>
            </a:r>
          </a:p>
          <a:p>
            <a:pPr>
              <a:spcBef>
                <a:spcPts val="0"/>
              </a:spcBef>
            </a:pPr>
            <a:r>
              <a:rPr lang="ru-RU" sz="1400" cap="all" dirty="0"/>
              <a:t>П</a:t>
            </a:r>
            <a:r>
              <a:rPr lang="ru-RU" sz="1400" dirty="0"/>
              <a:t>роект реализуется в рамках гранта Президента Российской Федерации для поддержки творческих проектов общенационального значения в области культуры и искусства</a:t>
            </a:r>
            <a:endParaRPr lang="ru-RU" sz="1400" b="1" i="1" kern="0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DD48B16B-CFEF-0126-F8C9-14589EF9AB91}"/>
              </a:ext>
            </a:extLst>
          </p:cNvPr>
          <p:cNvSpPr txBox="1">
            <a:spLocks/>
          </p:cNvSpPr>
          <p:nvPr/>
        </p:nvSpPr>
        <p:spPr bwMode="auto">
          <a:xfrm>
            <a:off x="3604084" y="6236773"/>
            <a:ext cx="1863824" cy="52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400" kern="0" dirty="0"/>
              <a:t>Великий Новгород</a:t>
            </a:r>
          </a:p>
          <a:p>
            <a:pPr>
              <a:spcBef>
                <a:spcPts val="0"/>
              </a:spcBef>
            </a:pPr>
            <a:r>
              <a:rPr lang="ru-RU" sz="1400" kern="0" dirty="0"/>
              <a:t>2025</a:t>
            </a:r>
          </a:p>
        </p:txBody>
      </p:sp>
    </p:spTree>
  </p:cSld>
  <p:clrMapOvr>
    <a:masterClrMapping/>
  </p:clrMapOvr>
  <p:transition spd="slow"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E4375-20AC-115C-D6DC-1667D62D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58F0933-85D0-7330-E5FC-5B292A9F64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5656" y="53660"/>
            <a:ext cx="7139136" cy="1143000"/>
          </a:xfrm>
        </p:spPr>
        <p:txBody>
          <a:bodyPr/>
          <a:lstStyle/>
          <a:p>
            <a:r>
              <a:rPr lang="ru-RU" sz="3200" b="1" dirty="0">
                <a:solidFill>
                  <a:srgbClr val="663300"/>
                </a:solidFill>
              </a:rPr>
              <a:t>Понятие контурной резьбы  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B8176296-679F-6F55-69C0-24AE526369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504" y="1556792"/>
            <a:ext cx="5328592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sz="2300" b="1" dirty="0"/>
              <a:t>Контурная резьба </a:t>
            </a:r>
            <a:r>
              <a:rPr lang="ru-RU" sz="2300" dirty="0"/>
              <a:t>по дереву - это техника, при которой узор формируется путем вырезания линий на плоской поверхности древесины, создавая контуры рисунка. Она является одним из видов </a:t>
            </a:r>
            <a:r>
              <a:rPr lang="ru-RU" sz="2300" dirty="0" err="1"/>
              <a:t>плосковыемчатой</a:t>
            </a:r>
            <a:r>
              <a:rPr lang="ru-RU" sz="2300" dirty="0"/>
              <a:t> резьбы и считается одной из самых простых в исполнении, но при этом требует аккуратности и навыка. </a:t>
            </a:r>
          </a:p>
          <a:p>
            <a:endParaRPr lang="ru-RU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B5552A-1682-500A-BE10-8760368B9CE7}"/>
              </a:ext>
            </a:extLst>
          </p:cNvPr>
          <p:cNvSpPr txBox="1"/>
          <p:nvPr/>
        </p:nvSpPr>
        <p:spPr>
          <a:xfrm>
            <a:off x="107504" y="5733256"/>
            <a:ext cx="903649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Контурная резьба по технике выполнения является самой простой. </a:t>
            </a:r>
            <a:endParaRPr lang="ru-RU" sz="22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6AC1EA-0E0A-9985-2D82-540034F32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820" y="1628800"/>
            <a:ext cx="3473676" cy="3385477"/>
          </a:xfrm>
          <a:prstGeom prst="rect">
            <a:avLst/>
          </a:prstGeom>
        </p:spPr>
      </p:pic>
      <p:pic>
        <p:nvPicPr>
          <p:cNvPr id="10" name="Рисунок 9" descr="Изображение выглядит как дизайн, графическая вставка, Графи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F922154-0C0A-6C40-B455-5A362FDDFE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8245"/>
            <a:ext cx="1080120" cy="102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41289"/>
      </p:ext>
    </p:extLst>
  </p:cSld>
  <p:clrMapOvr>
    <a:masterClrMapping/>
  </p:clrMapOvr>
  <p:transition spd="slow"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1150" y="88245"/>
            <a:ext cx="7956376" cy="1143000"/>
          </a:xfrm>
        </p:spPr>
        <p:txBody>
          <a:bodyPr/>
          <a:lstStyle/>
          <a:p>
            <a:r>
              <a:rPr lang="ru-RU" sz="3200" b="1" dirty="0">
                <a:solidFill>
                  <a:srgbClr val="663300"/>
                </a:solidFill>
              </a:rPr>
              <a:t>Основные характеристики контурной резьбы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DF38FF1-99D8-CC20-65BC-9F6CE51D0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905" y="1700808"/>
            <a:ext cx="5238184" cy="4525963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300" dirty="0"/>
              <a:t>Она представляет собой </a:t>
            </a:r>
            <a:r>
              <a:rPr lang="ru-RU" sz="2300" b="1" i="1" dirty="0"/>
              <a:t>линейный, несколько углубленный рисунок из прямых, извилистых или ломанных линий</a:t>
            </a:r>
            <a:r>
              <a:rPr lang="ru-RU" sz="2300" dirty="0"/>
              <a:t> в виде </a:t>
            </a:r>
            <a:r>
              <a:rPr lang="ru-RU" sz="2300" b="1" i="1" dirty="0"/>
              <a:t>двухгранной или полукруглой выемки </a:t>
            </a:r>
            <a:r>
              <a:rPr lang="ru-RU" sz="2300" dirty="0"/>
              <a:t>на ровной поверхности древесины.</a:t>
            </a:r>
          </a:p>
          <a:p>
            <a:pPr marL="0" indent="0" algn="just">
              <a:spcBef>
                <a:spcPts val="0"/>
              </a:spcBef>
            </a:pPr>
            <a:endParaRPr lang="ru-RU" sz="23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2300" dirty="0"/>
              <a:t>Используется для украшения различных изделий, таких как мебель, предметы интерьера, сувениры, а также элементы декора зданий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4ACF424-5EBC-4F78-A5ED-2195B9F2A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1916832"/>
            <a:ext cx="3710419" cy="40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Изображение выглядит как дизайн, графическая вставка, Графи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EA3172C-2E67-AAA7-089E-C7316BEB89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8245"/>
            <a:ext cx="1080120" cy="1028686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A3698-24A1-C084-EA3A-3AAF536D5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3200168-A25B-11C9-CA6A-068D3E9062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8689" y="87261"/>
            <a:ext cx="7884368" cy="1143000"/>
          </a:xfrm>
        </p:spPr>
        <p:txBody>
          <a:bodyPr/>
          <a:lstStyle/>
          <a:p>
            <a:r>
              <a:rPr lang="ru-RU" sz="3200" b="1" dirty="0">
                <a:solidFill>
                  <a:srgbClr val="663300"/>
                </a:solidFill>
              </a:rPr>
              <a:t>Техника выполнения контурной резьбы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A93FCE6-573D-D22E-7495-46E8040A7F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803" y="1248024"/>
            <a:ext cx="8993016" cy="5226045"/>
          </a:xfrm>
        </p:spPr>
        <p:txBody>
          <a:bodyPr/>
          <a:lstStyle/>
          <a:p>
            <a:pPr marL="0" lvl="0" indent="0" algn="just">
              <a:buNone/>
            </a:pPr>
            <a:r>
              <a:rPr lang="ru-RU" sz="2300" b="1" dirty="0"/>
              <a:t>1. Подготовка: </a:t>
            </a:r>
            <a:r>
              <a:rPr lang="ru-RU" sz="2300" dirty="0"/>
              <a:t>Выбранный рисунок переносится на поверхность дерева.</a:t>
            </a:r>
          </a:p>
          <a:p>
            <a:pPr marL="0" lvl="0" indent="0" algn="just">
              <a:buNone/>
            </a:pPr>
            <a:r>
              <a:rPr lang="ru-RU" sz="2300" b="1" dirty="0"/>
              <a:t>2. </a:t>
            </a:r>
            <a:r>
              <a:rPr lang="ru-RU" sz="2300" b="1" dirty="0" err="1"/>
              <a:t>Надрезка</a:t>
            </a:r>
            <a:r>
              <a:rPr lang="ru-RU" sz="2300" b="1" dirty="0"/>
              <a:t>: </a:t>
            </a:r>
            <a:r>
              <a:rPr lang="ru-RU" sz="2300" dirty="0"/>
              <a:t>Резец или стамеска вводятся в древесину по контуру рисунка, создавая углубление. </a:t>
            </a:r>
          </a:p>
          <a:p>
            <a:pPr marL="0" lvl="0" indent="0" algn="just">
              <a:buNone/>
            </a:pPr>
            <a:r>
              <a:rPr lang="ru-RU" sz="2300" b="1" dirty="0"/>
              <a:t>3. Подрезка: </a:t>
            </a:r>
            <a:r>
              <a:rPr lang="ru-RU" sz="2300" dirty="0"/>
              <a:t>Вторым движением резец или стамеска подрезают линию с другой стороны, формируя двухгранную или полукруглую выемку.</a:t>
            </a:r>
          </a:p>
          <a:p>
            <a:pPr marL="0" lvl="0" indent="0" algn="just">
              <a:buNone/>
            </a:pPr>
            <a:endParaRPr lang="ru-RU" sz="1800" i="1" dirty="0"/>
          </a:p>
          <a:p>
            <a:pPr marL="0" lvl="0" indent="0" algn="just">
              <a:buNone/>
            </a:pPr>
            <a:endParaRPr lang="ru-RU" sz="1800" i="1" dirty="0"/>
          </a:p>
          <a:p>
            <a:pPr marL="0" lvl="0" indent="0" algn="just">
              <a:buNone/>
            </a:pPr>
            <a:r>
              <a:rPr lang="ru-RU" sz="1800" i="1" dirty="0"/>
              <a:t>Рис. 1:</a:t>
            </a:r>
            <a:r>
              <a:rPr lang="ru-RU" sz="1800" dirty="0"/>
              <a:t>Последовательность выполнения </a:t>
            </a:r>
          </a:p>
          <a:p>
            <a:pPr marL="0" lvl="0" indent="0" algn="just">
              <a:buNone/>
            </a:pPr>
            <a:r>
              <a:rPr lang="ru-RU" sz="1800" dirty="0"/>
              <a:t>контурной резьбы</a:t>
            </a:r>
            <a:r>
              <a:rPr lang="ru-RU" sz="1800" i="1" dirty="0"/>
              <a:t>: </a:t>
            </a:r>
            <a:r>
              <a:rPr lang="ru-RU" sz="1600" i="1" dirty="0"/>
              <a:t>а- </a:t>
            </a:r>
            <a:r>
              <a:rPr lang="ru-RU" sz="1600" i="1" dirty="0" err="1"/>
              <a:t>надрезка</a:t>
            </a:r>
            <a:r>
              <a:rPr lang="ru-RU" sz="1600" i="1" dirty="0"/>
              <a:t>; б - подрезка</a:t>
            </a:r>
          </a:p>
          <a:p>
            <a:pPr marL="0" lvl="0" indent="0" algn="just">
              <a:buNone/>
            </a:pPr>
            <a:endParaRPr lang="ru-RU" sz="2300" dirty="0"/>
          </a:p>
          <a:p>
            <a:pPr marL="0" lvl="0" indent="0" algn="just">
              <a:buNone/>
            </a:pPr>
            <a:r>
              <a:rPr lang="ru-RU" sz="2300" dirty="0"/>
              <a:t> </a:t>
            </a:r>
          </a:p>
          <a:p>
            <a:pPr marL="0" lvl="0" indent="0" algn="just">
              <a:buNone/>
            </a:pPr>
            <a:r>
              <a:rPr lang="ru-RU" sz="2300" b="1" dirty="0"/>
              <a:t>4. Доработка: </a:t>
            </a:r>
            <a:r>
              <a:rPr lang="ru-RU" sz="2300" dirty="0"/>
              <a:t>Линии могут быть расширены или сужены для создания более выразительного рисунка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3CE87D6-BE38-2A7C-E43E-83C100C69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861047"/>
            <a:ext cx="4338290" cy="2235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Изображение выглядит как дизайн, графическая вставка, Графи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E9240D7-0DE0-8C5A-DB77-5EE4303F74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8245"/>
            <a:ext cx="1080120" cy="102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817995"/>
      </p:ext>
    </p:extLst>
  </p:cSld>
  <p:clrMapOvr>
    <a:masterClrMapping/>
  </p:clrMapOvr>
  <p:transition spd="slow"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4BEBD-4FEF-F35E-78D8-078EDBCD6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D306BE6-FF63-0D41-F6DC-C6762A494E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8873" y="31088"/>
            <a:ext cx="7956376" cy="1143000"/>
          </a:xfrm>
        </p:spPr>
        <p:txBody>
          <a:bodyPr/>
          <a:lstStyle/>
          <a:p>
            <a:r>
              <a:rPr lang="ru-RU" sz="3200" b="1" dirty="0">
                <a:solidFill>
                  <a:srgbClr val="663300"/>
                </a:solidFill>
              </a:rPr>
              <a:t>Рекомендуемые породы дерева и инструменты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D70949F-357E-ACDC-C036-545C2325E7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-21047" y="1772816"/>
            <a:ext cx="9134567" cy="5330364"/>
          </a:xfrm>
        </p:spPr>
        <p:txBody>
          <a:bodyPr/>
          <a:lstStyle/>
          <a:p>
            <a:pPr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300" dirty="0"/>
              <a:t>Для выполнения контурной резьбы наиболее подходят породы: : </a:t>
            </a:r>
            <a:r>
              <a:rPr lang="ru-RU" sz="2300" b="1" i="1" dirty="0"/>
              <a:t>липа, осина, береза, ольха. </a:t>
            </a:r>
            <a:r>
              <a:rPr lang="ru-RU" sz="2300" dirty="0"/>
              <a:t>Хвойные породы практически не применяются из-за активно выраженной текстуры.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300" dirty="0"/>
              <a:t>Для выполнения контурной резьбы применяют: </a:t>
            </a:r>
            <a:r>
              <a:rPr lang="ru-RU" sz="2300" b="1" i="1" dirty="0"/>
              <a:t>ножи-косяки, стамески-уголки, полукруглые стамески. </a:t>
            </a:r>
            <a:r>
              <a:rPr lang="ru-RU" sz="1800" i="1" dirty="0"/>
              <a:t>Перед работой их тщательно проверяют на повреждение. Они должны быть хорошо наточены, ручка и лезвие не должны шататься, проверяются на небольшом не нужном бруске дерева.</a:t>
            </a:r>
          </a:p>
          <a:p>
            <a:r>
              <a:rPr lang="ru-RU" sz="2000" dirty="0"/>
              <a:t> </a:t>
            </a:r>
          </a:p>
        </p:txBody>
      </p:sp>
      <p:pic>
        <p:nvPicPr>
          <p:cNvPr id="8" name="Рисунок 7" descr="Изображение выглядит как инструмент, стамес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0468F52-8221-1C57-A911-CEB0328DF5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5"/>
          <a:stretch>
            <a:fillRect/>
          </a:stretch>
        </p:blipFill>
        <p:spPr>
          <a:xfrm>
            <a:off x="1043608" y="4624861"/>
            <a:ext cx="3168352" cy="2144896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инструмент, стамеска, ручной инструмент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8C2C927-0124-A77F-FF9D-1082C062F2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r="2500" b="1930"/>
          <a:stretch>
            <a:fillRect/>
          </a:stretch>
        </p:blipFill>
        <p:spPr>
          <a:xfrm>
            <a:off x="5652120" y="4634252"/>
            <a:ext cx="2952328" cy="2188892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дизайн, графическая вставка, Графи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C85369A-5D34-00F9-557E-23E408BB70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8245"/>
            <a:ext cx="1080120" cy="102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471624"/>
      </p:ext>
    </p:extLst>
  </p:cSld>
  <p:clrMapOvr>
    <a:masterClrMapping/>
  </p:clrMapOvr>
  <p:transition spd="slow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E273F-6B66-A870-D970-04519C79F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7C1AC5B-BD49-9FDA-E775-6FE90AAB5D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59632" y="-466"/>
            <a:ext cx="7863700" cy="1143000"/>
          </a:xfrm>
        </p:spPr>
        <p:txBody>
          <a:bodyPr/>
          <a:lstStyle/>
          <a:p>
            <a:r>
              <a:rPr lang="ru-RU" sz="3200" b="1" dirty="0">
                <a:solidFill>
                  <a:srgbClr val="663300"/>
                </a:solidFill>
              </a:rPr>
              <a:t>Инструменты для контурной резьбы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C8C320A-C0EF-B027-A519-156BF9D8BA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142534"/>
            <a:ext cx="9173492" cy="6480720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300" dirty="0"/>
              <a:t>Качество резьбы и безопасность работы зависит от умения правильно держать режущий инструмент. Способы правильного захвата ножа-косяка при резьбе: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300" dirty="0"/>
          </a:p>
          <a:p>
            <a:pPr marL="0" indent="0" algn="just">
              <a:buNone/>
            </a:pPr>
            <a:endParaRPr lang="ru-RU" sz="2300" dirty="0"/>
          </a:p>
          <a:p>
            <a:pPr marL="0" indent="0" algn="just">
              <a:buNone/>
            </a:pPr>
            <a:endParaRPr lang="ru-RU" sz="2300" dirty="0"/>
          </a:p>
          <a:p>
            <a:pPr marL="0" indent="0" algn="just">
              <a:buNone/>
            </a:pPr>
            <a:endParaRPr lang="ru-RU" sz="2300" dirty="0"/>
          </a:p>
          <a:p>
            <a:pPr marL="0" indent="0" algn="just">
              <a:buNone/>
            </a:pPr>
            <a:endParaRPr lang="ru-RU" sz="2300" dirty="0"/>
          </a:p>
          <a:p>
            <a:pPr marL="0" indent="0" algn="just">
              <a:spcBef>
                <a:spcPts val="0"/>
              </a:spcBef>
              <a:buNone/>
            </a:pPr>
            <a:endParaRPr lang="ru-RU" sz="8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ru-RU" sz="2300" dirty="0"/>
              <a:t>Косяком сначала подрезают линию с наружной стороны, а потом - с внутренней. Для большей выразительности рисунка эти канавки могут расширяться или сужаться, быть различной глубины. Оконтуренное изображение дополняют прожилки, выполненные стамесками разной ширины.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100" b="1" i="1" dirty="0"/>
              <a:t>Контурная резьба – это в первую очередь, умение чувствовать инструмент, умение прорезать чистый контур.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300" dirty="0"/>
          </a:p>
          <a:p>
            <a:pPr marL="0" indent="0" algn="just">
              <a:buNone/>
            </a:pPr>
            <a:endParaRPr lang="ru-RU" sz="23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dirty="0"/>
          </a:p>
          <a:p>
            <a:r>
              <a:rPr lang="ru-RU" dirty="0"/>
              <a:t>.</a:t>
            </a:r>
          </a:p>
          <a:p>
            <a:endParaRPr lang="ru-RU" sz="2300" dirty="0"/>
          </a:p>
        </p:txBody>
      </p:sp>
      <p:pic>
        <p:nvPicPr>
          <p:cNvPr id="6" name="Рисунок 5" descr="Изображение выглядит как дизайн, графическая вставка, Графи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9AB7BE3-1156-B75A-9DFB-3778209B99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8245"/>
            <a:ext cx="1080120" cy="10286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FAB654-5853-4651-99CB-0C43720312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449" r="7070" b="12572"/>
          <a:stretch>
            <a:fillRect/>
          </a:stretch>
        </p:blipFill>
        <p:spPr>
          <a:xfrm>
            <a:off x="323528" y="2259465"/>
            <a:ext cx="8568559" cy="210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52414"/>
      </p:ext>
    </p:extLst>
  </p:cSld>
  <p:clrMapOvr>
    <a:masterClrMapping/>
  </p:clrMapOvr>
  <p:transition spd="slow"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F2C80-E584-7CBD-0A06-2767791E7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E5E7821-3F12-07B5-D497-2D5521E0EC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0120" y="31088"/>
            <a:ext cx="7956376" cy="1143000"/>
          </a:xfrm>
        </p:spPr>
        <p:txBody>
          <a:bodyPr/>
          <a:lstStyle/>
          <a:p>
            <a:r>
              <a:rPr lang="ru-RU" sz="3200" b="1" dirty="0"/>
              <a:t>Безопасные положения рук при резьбе по дереву</a:t>
            </a:r>
          </a:p>
        </p:txBody>
      </p:sp>
      <p:pic>
        <p:nvPicPr>
          <p:cNvPr id="4" name="Объект 3" descr="Безопасные Положения рук при резьбе по дереву">
            <a:extLst>
              <a:ext uri="{FF2B5EF4-FFF2-40B4-BE49-F238E27FC236}">
                <a16:creationId xmlns:a16="http://schemas.microsoft.com/office/drawing/2014/main" id="{8047B7DF-D7D9-3E9C-F23B-21693FDB6DE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8" b="16926"/>
          <a:stretch>
            <a:fillRect/>
          </a:stretch>
        </p:blipFill>
        <p:spPr bwMode="auto">
          <a:xfrm>
            <a:off x="611560" y="1452182"/>
            <a:ext cx="8147248" cy="51159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Изображение выглядит как дизайн, графическая вставка, Графи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79BD9C9-1984-4D55-25F6-2513146109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8245"/>
            <a:ext cx="1080120" cy="102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497619"/>
      </p:ext>
    </p:extLst>
  </p:cSld>
  <p:clrMapOvr>
    <a:masterClrMapping/>
  </p:clrMapOvr>
  <p:transition spd="slow"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95448-BFA6-BABE-405A-506F3B019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2DAC0BE-BA8A-BA3D-D995-6F5B5C9377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0120" y="31088"/>
            <a:ext cx="7956376" cy="1143000"/>
          </a:xfrm>
        </p:spPr>
        <p:txBody>
          <a:bodyPr/>
          <a:lstStyle/>
          <a:p>
            <a:r>
              <a:rPr lang="ru-RU" sz="3200" b="1" dirty="0"/>
              <a:t>Техника безопасности при резьбе по дереву</a:t>
            </a:r>
          </a:p>
        </p:txBody>
      </p:sp>
      <p:pic>
        <p:nvPicPr>
          <p:cNvPr id="7" name="Рисунок 6" descr="Изображение выглядит как дизайн, графическая вставка, Графи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01D5892-AE72-CCE1-873E-B85A28E6E0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8245"/>
            <a:ext cx="1080120" cy="1028686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1004E6DA-16E3-8791-41C6-64150538B9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3508" y="1116931"/>
            <a:ext cx="9000492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300" u="sng" dirty="0"/>
              <a:t>Необходимо соблюдать следующие правилами безопасности:</a:t>
            </a:r>
          </a:p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300" dirty="0"/>
              <a:t>ношение режущего и колющего инструмента обязательно в зачехленном виде;</a:t>
            </a:r>
          </a:p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300" dirty="0"/>
              <a:t>применять инструмент можно только по назначению;</a:t>
            </a:r>
          </a:p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300" dirty="0"/>
              <a:t>вынос инструмента из мастерской запрещен; </a:t>
            </a:r>
          </a:p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300" dirty="0"/>
              <a:t>при работе неиспользуемый инструмент должен находиться на столе (верстаке) с правой стороны, лезвием от себя;</a:t>
            </a:r>
          </a:p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300" dirty="0"/>
              <a:t>передавать режущий инструмент из рук в руки запрещается;</a:t>
            </a:r>
          </a:p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300" dirty="0"/>
              <a:t>при передаче инструмент необходимо положить на стол, ручкой в сторону передаваемого;</a:t>
            </a:r>
          </a:p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300" dirty="0"/>
              <a:t>запрещается держать левую руку перед лезвием;</a:t>
            </a:r>
          </a:p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300" dirty="0"/>
              <a:t>категорически запрещается направлять лезвие режущего инструмента на себя;</a:t>
            </a:r>
          </a:p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300" dirty="0"/>
              <a:t>запрещается отвлекаться, вертеться во время работы с инструментом;</a:t>
            </a:r>
          </a:p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300" dirty="0"/>
              <a:t>строго запрещается проверять остроту ножа пальцем.</a:t>
            </a:r>
          </a:p>
        </p:txBody>
      </p:sp>
    </p:spTree>
    <p:extLst>
      <p:ext uri="{BB962C8B-B14F-4D97-AF65-F5344CB8AC3E}">
        <p14:creationId xmlns:p14="http://schemas.microsoft.com/office/powerpoint/2010/main" val="3799386990"/>
      </p:ext>
    </p:extLst>
  </p:cSld>
  <p:clrMapOvr>
    <a:masterClrMapping/>
  </p:clrMapOvr>
  <p:transition spd="slow"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D5FF0-6057-BC50-D23F-E4B063FC3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93605CD-16AC-3B28-3677-92E30FC77C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0120" y="31088"/>
            <a:ext cx="7956376" cy="1143000"/>
          </a:xfrm>
        </p:spPr>
        <p:txBody>
          <a:bodyPr/>
          <a:lstStyle/>
          <a:p>
            <a:r>
              <a:rPr lang="ru-RU" sz="3200" b="1" dirty="0"/>
              <a:t>Техника безопасности при резьбе по дереву</a:t>
            </a:r>
          </a:p>
        </p:txBody>
      </p:sp>
      <p:pic>
        <p:nvPicPr>
          <p:cNvPr id="7" name="Рисунок 6" descr="Изображение выглядит как дизайн, графическая вставка, Графи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DD112A1-F490-BF6D-DC25-44F7BDFC55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8245"/>
            <a:ext cx="1080120" cy="1028686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0C992292-53C1-6AFC-88B4-BA53F9C399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504" y="1600200"/>
            <a:ext cx="8856984" cy="4525963"/>
          </a:xfrm>
        </p:spPr>
        <p:txBody>
          <a:bodyPr/>
          <a:lstStyle/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300" b="1" i="1" dirty="0"/>
              <a:t>все движения должны осуществляться от кисти руки</a:t>
            </a:r>
            <a:r>
              <a:rPr lang="ru-RU" sz="2300" b="1" dirty="0"/>
              <a:t> </a:t>
            </a:r>
            <a:r>
              <a:rPr lang="ru-RU" sz="2300" dirty="0"/>
              <a:t>— это существенно упрощает работу и снижает нагрузку на плечевой пояс;</a:t>
            </a:r>
          </a:p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300" b="1" i="1" dirty="0"/>
              <a:t>рука, в которой находится резак, должна быть плотно прижата к рабочей поверхности заготовки</a:t>
            </a:r>
            <a:r>
              <a:rPr lang="ru-RU" sz="2300" b="1" dirty="0"/>
              <a:t> </a:t>
            </a:r>
            <a:r>
              <a:rPr lang="ru-RU" sz="2300" dirty="0"/>
              <a:t>— это поможет освободить движение кисти;</a:t>
            </a:r>
          </a:p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2300" b="1" i="1" dirty="0"/>
              <a:t>когда идет процесс резки, пальцы свободной руки не должны находиться по направлению движения инструмента</a:t>
            </a:r>
            <a:r>
              <a:rPr lang="ru-RU" sz="2300" b="1" dirty="0"/>
              <a:t>,</a:t>
            </a:r>
            <a:r>
              <a:rPr lang="ru-RU" sz="2300" dirty="0"/>
              <a:t> в противном случае, их можно поранить.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300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300" b="1" i="1" dirty="0"/>
              <a:t>В случае получения травмы или пореза необходимо обратиться за помощью к преподавателю.</a:t>
            </a:r>
          </a:p>
        </p:txBody>
      </p:sp>
    </p:spTree>
    <p:extLst>
      <p:ext uri="{BB962C8B-B14F-4D97-AF65-F5344CB8AC3E}">
        <p14:creationId xmlns:p14="http://schemas.microsoft.com/office/powerpoint/2010/main" val="2798969526"/>
      </p:ext>
    </p:extLst>
  </p:cSld>
  <p:clrMapOvr>
    <a:masterClrMapping/>
  </p:clrMapOvr>
  <p:transition spd="slow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CD3B3-27DB-4E0D-DAB3-BF2C59285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BABFD13-0C6C-7102-2E25-3536D1C195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93811" y="553244"/>
            <a:ext cx="7956376" cy="1143000"/>
          </a:xfrm>
        </p:spPr>
        <p:txBody>
          <a:bodyPr/>
          <a:lstStyle/>
          <a:p>
            <a:r>
              <a:rPr lang="ru-RU" sz="4000" b="1" dirty="0">
                <a:latin typeface="Arial Narrow" panose="020B0606020202030204" pitchFamily="34" charset="0"/>
              </a:rPr>
              <a:t>Благодарим за внимание!</a:t>
            </a:r>
          </a:p>
        </p:txBody>
      </p:sp>
      <p:pic>
        <p:nvPicPr>
          <p:cNvPr id="7" name="Рисунок 6" descr="Изображение выглядит как дизайн, графическая вставка, Графи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565CC96-86E1-5D1D-051F-C80A1E8B1D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790" y="2132856"/>
            <a:ext cx="3780419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080613"/>
      </p:ext>
    </p:extLst>
  </p:cSld>
  <p:clrMapOvr>
    <a:masterClrMapping/>
  </p:clrMapOvr>
  <p:transition spd="slow">
    <p:zoom/>
  </p:transition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</TotalTime>
  <Words>622</Words>
  <Application>Microsoft Office PowerPoint</Application>
  <PresentationFormat>Экран (4:3)</PresentationFormat>
  <Paragraphs>72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Arial</vt:lpstr>
      <vt:lpstr>Arial Narrow</vt:lpstr>
      <vt:lpstr>Wingdings</vt:lpstr>
      <vt:lpstr>Оформление по умолчанию</vt:lpstr>
      <vt:lpstr> </vt:lpstr>
      <vt:lpstr>Понятие контурной резьбы  </vt:lpstr>
      <vt:lpstr>Основные характеристики контурной резьбы</vt:lpstr>
      <vt:lpstr>Техника выполнения контурной резьбы</vt:lpstr>
      <vt:lpstr>Рекомендуемые породы дерева и инструменты</vt:lpstr>
      <vt:lpstr>Инструменты для контурной резьбы</vt:lpstr>
      <vt:lpstr>Безопасные положения рук при резьбе по дереву</vt:lpstr>
      <vt:lpstr>Техника безопасности при резьбе по дереву</vt:lpstr>
      <vt:lpstr>Техника безопасности при резьбе по дереву</vt:lpstr>
      <vt:lpstr>Благодарим за внимание!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Admin</dc:creator>
  <cp:lastModifiedBy>user</cp:lastModifiedBy>
  <cp:revision>38</cp:revision>
  <dcterms:created xsi:type="dcterms:W3CDTF">2009-10-19T15:06:46Z</dcterms:created>
  <dcterms:modified xsi:type="dcterms:W3CDTF">2025-08-28T13:44:16Z</dcterms:modified>
</cp:coreProperties>
</file>